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86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5" r:id="rId33"/>
    <p:sldId id="284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1D59A5-7484-374B-8BB1-532D5B69B6F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86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7"/>
            <p14:sldId id="278"/>
            <p14:sldId id="279"/>
            <p14:sldId id="280"/>
            <p14:sldId id="281"/>
            <p14:sldId id="282"/>
            <p14:sldId id="283"/>
            <p14:sldId id="285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59796" autoAdjust="0"/>
  </p:normalViewPr>
  <p:slideViewPr>
    <p:cSldViewPr snapToGrid="0">
      <p:cViewPr varScale="1">
        <p:scale>
          <a:sx n="87" d="100"/>
          <a:sy n="87" d="100"/>
        </p:scale>
        <p:origin x="168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54" d="100"/>
          <a:sy n="154" d="100"/>
        </p:scale>
        <p:origin x="427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48886F-564F-C342-BBF8-AEFDEF30BC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EA9A8-021D-D442-9CDF-6A533A93A9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82BAA-B225-5D43-8DCB-50CDC965E59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493BE-3FE6-1648-8F45-7558964992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DFC706-CB7F-A448-93E5-C34C232084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25980-46A7-AD47-8F97-82B88BC8B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59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022AD-85E3-4B97-AF42-4C497CCC114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6050-B907-4771-8700-4D2A31CB3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3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6050-B907-4771-8700-4D2A31CB30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94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6050-B907-4771-8700-4D2A31CB30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35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6050-B907-4771-8700-4D2A31CB30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77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6050-B907-4771-8700-4D2A31CB30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69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6050-B907-4771-8700-4D2A31CB30A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09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6050-B907-4771-8700-4D2A31CB30A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29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6050-B907-4771-8700-4D2A31CB30A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8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6050-B907-4771-8700-4D2A31CB30A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89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6050-B907-4771-8700-4D2A31CB30A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28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6050-B907-4771-8700-4D2A31CB30A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43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6050-B907-4771-8700-4D2A31CB30A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6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6050-B907-4771-8700-4D2A31CB30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0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6050-B907-4771-8700-4D2A31CB30A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4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6050-B907-4771-8700-4D2A31CB30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40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6050-B907-4771-8700-4D2A31CB30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6050-B907-4771-8700-4D2A31CB30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86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6050-B907-4771-8700-4D2A31CB30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62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6050-B907-4771-8700-4D2A31CB30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48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6050-B907-4771-8700-4D2A31CB30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34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6050-B907-4771-8700-4D2A31CB30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3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ky, outdoor, water, river&#10;&#10;Description automatically generated">
            <a:extLst>
              <a:ext uri="{FF2B5EF4-FFF2-40B4-BE49-F238E27FC236}">
                <a16:creationId xmlns:a16="http://schemas.microsoft.com/office/drawing/2014/main" id="{1ED518CE-8168-27F1-4D5A-7FBEF628BC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543" cy="51437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0D661A-FCA6-2D49-8EFE-D1FAF5EE6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267866"/>
            <a:ext cx="7372350" cy="1364606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FFCD3-905A-334A-8379-2982F6326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2701528"/>
            <a:ext cx="6858000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A49BC-0BE6-F34B-9EC4-680813949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E791-B360-9E4D-AE83-FF89F4E3261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DB13B-9637-924D-AD39-F420B5928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E5590-0FC7-9048-9688-2AB6F350D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B3-1850-4D44-9C3F-36FDC2EE7F6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F35811-3639-9255-8BE4-690152A038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48908"/>
            <a:ext cx="1691928" cy="3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9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537D-D71F-6643-8CBE-3E830417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F94E25-9072-5441-ABF6-6967D0752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53566-77E8-1E4F-874A-803744F5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DF26-833C-4932-8F75-D911337CC8E0}" type="datetimeFigureOut">
              <a:rPr lang="en-CA" smtClean="0"/>
              <a:pPr/>
              <a:t>2023-06-22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C6783-0FFD-4C44-9EEE-2EC09D0F1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C15CB-CF1E-D74F-8DCC-150E028F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7C51-0A2C-4D4D-82A9-AFC13C2B51B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148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7DEF25-BAEA-0944-8383-8CD4323E0F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ED7B9-02CA-2041-B464-90C154C42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55CE1-8650-0F46-855A-E0859385B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DF26-833C-4932-8F75-D911337CC8E0}" type="datetimeFigureOut">
              <a:rPr lang="en-CA" smtClean="0"/>
              <a:pPr/>
              <a:t>2023-06-22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A8A8-DEAE-744C-9761-597D1089D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2DFE0-EE14-474C-9057-B1F1E721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7C51-0A2C-4D4D-82A9-AFC13C2B51B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5450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outdoor, water, river&#10;&#10;Description automatically generated">
            <a:extLst>
              <a:ext uri="{FF2B5EF4-FFF2-40B4-BE49-F238E27FC236}">
                <a16:creationId xmlns:a16="http://schemas.microsoft.com/office/drawing/2014/main" id="{D942AA0E-FFD7-31D2-DD16-B2791322AF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543" cy="5143757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602595D-D0B0-3A40-8228-C4D362C21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13413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93ADC7F-6470-5344-A331-0A0859621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0938"/>
            <a:ext cx="7886700" cy="2521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0C0506-A8FE-0A1D-D689-91B8A7E89F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48908"/>
            <a:ext cx="1691928" cy="3852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D26FC-FB36-3B40-AD09-46360A76A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7F1D5-A29F-4C4E-8E61-0085F18C8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EE382-E6D3-7944-9BEA-825DCE3FB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DF26-833C-4932-8F75-D911337CC8E0}" type="datetimeFigureOut">
              <a:rPr lang="en-CA" smtClean="0"/>
              <a:pPr/>
              <a:t>2023-06-22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E5502-1CF9-8442-8495-E578A0937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1B48F-9A72-EC41-8E43-9F4EE4560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7C51-0A2C-4D4D-82A9-AFC13C2B51B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183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5A0B-6572-6643-A627-14B29B7CC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BBDFB-CF0F-334C-BDA9-5C949567F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B8468-44D5-E646-8942-E820B850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DF26-833C-4932-8F75-D911337CC8E0}" type="datetimeFigureOut">
              <a:rPr lang="en-CA" smtClean="0"/>
              <a:pPr/>
              <a:t>2023-06-22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8BC12-4DDB-3B44-9AAC-46EC3EE9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128F9-9450-E34D-AC57-C9A0F1F0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7C51-0A2C-4D4D-82A9-AFC13C2B51B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202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4B374-9473-074D-B548-AC2AE16C6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AC231-41D8-984B-829E-1B16B72EE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BC8C8-739F-B142-B374-F898B993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25680-98C9-C741-810A-5623D09A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DF26-833C-4932-8F75-D911337CC8E0}" type="datetimeFigureOut">
              <a:rPr lang="en-CA" smtClean="0"/>
              <a:pPr/>
              <a:t>2023-06-22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F9766-BD0C-634F-87E2-CEDBCD50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C1A94-4364-FD4B-83CC-EE350938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7C51-0A2C-4D4D-82A9-AFC13C2B51B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32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4AB4-D5B5-CB41-A8CD-C9FC5E241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5C2AE-3096-2146-9E6B-6A9798C51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3939E-F115-5748-8C1A-AC0B0E0CA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30784C-DE6C-C741-B2F9-52178A452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263EE-9BD6-7A47-B327-CBFCE2173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70571-CA6A-8749-A349-878F49F06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DF26-833C-4932-8F75-D911337CC8E0}" type="datetimeFigureOut">
              <a:rPr lang="en-CA" smtClean="0"/>
              <a:pPr/>
              <a:t>2023-06-22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F390B3-81C9-EA46-9397-A3232D89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EF3D7A-CB2C-0B46-9E10-D5D39456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7C51-0A2C-4D4D-82A9-AFC13C2B51B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263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3154A-08DB-514E-9E2F-1A4DC1E3E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AFDA5-4631-6B4A-8B67-80DE4BF0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DF26-833C-4932-8F75-D911337CC8E0}" type="datetimeFigureOut">
              <a:rPr lang="en-CA" smtClean="0"/>
              <a:pPr/>
              <a:t>2023-06-22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C56E03-83F1-6B41-BA23-358053EA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7D2710-80F8-CF4E-BBC0-4325FB54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7C51-0A2C-4D4D-82A9-AFC13C2B51B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322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266D36-CB38-AA40-BCC3-93903ADB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DF26-833C-4932-8F75-D911337CC8E0}" type="datetimeFigureOut">
              <a:rPr lang="en-CA" smtClean="0"/>
              <a:pPr/>
              <a:t>2023-06-22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A78DA-8FF0-CD4B-9706-ECA3E11E5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26BDF-0096-6543-99A3-91EA1326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7C51-0A2C-4D4D-82A9-AFC13C2B51B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802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9EF6D-82BC-EB4E-BD31-8CDE1162D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2C72D-A939-AA4B-B891-0B1AA871E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71106-2B2D-3647-BA0C-2BBEF5F96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B009E-38CA-2E40-8068-9B900C0C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DF26-833C-4932-8F75-D911337CC8E0}" type="datetimeFigureOut">
              <a:rPr lang="en-CA" smtClean="0"/>
              <a:pPr/>
              <a:t>2023-06-22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6DAB1-A657-F04E-973F-7499A5080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00813-5355-BD44-A655-133327D96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7C51-0A2C-4D4D-82A9-AFC13C2B51B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36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A628-B5E9-8848-9266-CD0F3829B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2F8BEE-60E0-724A-B173-7B87AB316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A759B-E6B4-174E-9FEC-8845653FC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23179-87C7-9043-A0B6-DA20AA38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DF26-833C-4932-8F75-D911337CC8E0}" type="datetimeFigureOut">
              <a:rPr lang="en-CA" smtClean="0"/>
              <a:pPr/>
              <a:t>2023-06-22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3A4CC-AEE9-F145-89F4-FB7E95AF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ACC1A-EE9D-554C-80D5-39060B62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7C51-0A2C-4D4D-82A9-AFC13C2B51B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538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ater, outdoor, river, lake&#10;&#10;Description automatically generated">
            <a:extLst>
              <a:ext uri="{FF2B5EF4-FFF2-40B4-BE49-F238E27FC236}">
                <a16:creationId xmlns:a16="http://schemas.microsoft.com/office/drawing/2014/main" id="{1A0DCBCD-6442-515B-BAFA-583F9DF3F2F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" y="-1"/>
            <a:ext cx="9143543" cy="514375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5A1FF-72FD-A24F-AC8B-8DEE9AD0E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12522-4A1C-2249-995F-56B6F3541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03AA9-B337-EE4F-9A41-7E0F78514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DDF26-833C-4932-8F75-D911337CC8E0}" type="datetimeFigureOut">
              <a:rPr lang="en-CA" smtClean="0"/>
              <a:pPr/>
              <a:t>2023-06-22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8C65E-C103-EB48-B39A-1D92CC1A3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41B4A-7971-6348-BE70-4E330C8ED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D7C51-0A2C-4D4D-82A9-AFC13C2B51BC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163744-58DB-0552-BB08-B36FAD3C51A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838" y="4632722"/>
            <a:ext cx="1290463" cy="29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3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64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5193F-A697-2542-A2CF-3DA32F7AE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113413"/>
            <a:ext cx="7886700" cy="139978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2024/2025 Budget Inflationary &amp; Phase-in Decisions</a:t>
            </a:r>
            <a:br>
              <a:rPr lang="en-US" b="1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08345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A4DC7-CE90-4382-A764-A8E9718D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F5F7B-18BF-64A1-3CE4-53C46FCE3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Preliminary Business Plan and Budget will be built based on direction provided up until the end of August</a:t>
            </a:r>
          </a:p>
          <a:p>
            <a:endParaRPr lang="en-US" sz="2200" dirty="0"/>
          </a:p>
          <a:p>
            <a:r>
              <a:rPr lang="en-US" sz="2200" dirty="0"/>
              <a:t>Final Confirmation at Budget Deliberation of all changes</a:t>
            </a:r>
          </a:p>
          <a:p>
            <a:pPr lvl="1"/>
            <a:r>
              <a:rPr lang="en-US" sz="2200" dirty="0"/>
              <a:t>Opportunity to adjust recommendations </a:t>
            </a:r>
          </a:p>
        </p:txBody>
      </p:sp>
    </p:spTree>
    <p:extLst>
      <p:ext uri="{BB962C8B-B14F-4D97-AF65-F5344CB8AC3E}">
        <p14:creationId xmlns:p14="http://schemas.microsoft.com/office/powerpoint/2010/main" val="2006546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5193F-A697-2542-A2CF-3DA32F7AE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299043"/>
            <a:ext cx="7886700" cy="139978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Community Support Business Line</a:t>
            </a:r>
            <a:br>
              <a:rPr lang="en-US" b="1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03491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E676E-AE08-53EF-37CB-4F30D258B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Overview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0EB727-D2A3-3BFB-847F-8F003FF03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38781"/>
              </p:ext>
            </p:extLst>
          </p:nvPr>
        </p:nvGraphicFramePr>
        <p:xfrm>
          <a:off x="481262" y="1684422"/>
          <a:ext cx="8085220" cy="196570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941938">
                  <a:extLst>
                    <a:ext uri="{9D8B030D-6E8A-4147-A177-3AD203B41FA5}">
                      <a16:colId xmlns:a16="http://schemas.microsoft.com/office/drawing/2014/main" val="2106932449"/>
                    </a:ext>
                  </a:extLst>
                </a:gridCol>
                <a:gridCol w="1571641">
                  <a:extLst>
                    <a:ext uri="{9D8B030D-6E8A-4147-A177-3AD203B41FA5}">
                      <a16:colId xmlns:a16="http://schemas.microsoft.com/office/drawing/2014/main" val="2794313930"/>
                    </a:ext>
                  </a:extLst>
                </a:gridCol>
                <a:gridCol w="1571641">
                  <a:extLst>
                    <a:ext uri="{9D8B030D-6E8A-4147-A177-3AD203B41FA5}">
                      <a16:colId xmlns:a16="http://schemas.microsoft.com/office/drawing/2014/main" val="3895328766"/>
                    </a:ext>
                  </a:extLst>
                </a:gridCol>
              </a:tblGrid>
              <a:tr h="4967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Service Line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2023 Op Rev (in millions)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% of Overall Op Rev.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4072887"/>
                  </a:ext>
                </a:extLst>
              </a:tr>
              <a:tr h="2603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Animal Services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$0.82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dec"/>
                        </a:tabLst>
                      </a:pPr>
                      <a:r>
                        <a:rPr lang="en-US" sz="1800">
                          <a:effectLst/>
                        </a:rPr>
                        <a:t>29.29%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3621783"/>
                  </a:ext>
                </a:extLst>
              </a:tr>
              <a:tr h="241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Cemeteries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$1.59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dec"/>
                        </a:tabLst>
                      </a:pPr>
                      <a:r>
                        <a:rPr lang="en-US" sz="1800">
                          <a:effectLst/>
                        </a:rPr>
                        <a:t>56.79%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5212797"/>
                  </a:ext>
                </a:extLst>
              </a:tr>
              <a:tr h="241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Community Development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$0.39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dec"/>
                        </a:tabLst>
                      </a:pPr>
                      <a:r>
                        <a:rPr lang="en-US" sz="1800">
                          <a:effectLst/>
                        </a:rPr>
                        <a:t>13.92%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9294663"/>
                  </a:ext>
                </a:extLst>
              </a:tr>
              <a:tr h="241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Community Investments &amp; Support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$0.00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dec"/>
                        </a:tabLst>
                      </a:pPr>
                      <a:r>
                        <a:rPr lang="en-US" sz="1800">
                          <a:effectLst/>
                        </a:rPr>
                        <a:t>0.00%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6662594"/>
                  </a:ext>
                </a:extLst>
              </a:tr>
              <a:tr h="241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Community Support Business Line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$2.80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dec"/>
                        </a:tabLst>
                      </a:pPr>
                      <a:r>
                        <a:rPr lang="en-US" sz="1800" dirty="0">
                          <a:effectLst/>
                        </a:rPr>
                        <a:t>100.00%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9873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046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2C2D-32FE-DCB3-454C-95E7EC5A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Expenditure Overview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94949C-0BF7-87F5-DB43-DD08C75EA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356049"/>
              </p:ext>
            </p:extLst>
          </p:nvPr>
        </p:nvGraphicFramePr>
        <p:xfrm>
          <a:off x="271570" y="1753173"/>
          <a:ext cx="8600860" cy="210216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298498">
                  <a:extLst>
                    <a:ext uri="{9D8B030D-6E8A-4147-A177-3AD203B41FA5}">
                      <a16:colId xmlns:a16="http://schemas.microsoft.com/office/drawing/2014/main" val="598110523"/>
                    </a:ext>
                  </a:extLst>
                </a:gridCol>
                <a:gridCol w="1655780">
                  <a:extLst>
                    <a:ext uri="{9D8B030D-6E8A-4147-A177-3AD203B41FA5}">
                      <a16:colId xmlns:a16="http://schemas.microsoft.com/office/drawing/2014/main" val="1051622125"/>
                    </a:ext>
                  </a:extLst>
                </a:gridCol>
                <a:gridCol w="1646582">
                  <a:extLst>
                    <a:ext uri="{9D8B030D-6E8A-4147-A177-3AD203B41FA5}">
                      <a16:colId xmlns:a16="http://schemas.microsoft.com/office/drawing/2014/main" val="4211231638"/>
                    </a:ext>
                  </a:extLst>
                </a:gridCol>
              </a:tblGrid>
              <a:tr h="5248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Service Line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2023 Op. Exp. (in millions)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% of Overall Op. Exp.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7385857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Animal Services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" algn="dec"/>
                        </a:tabLst>
                      </a:pPr>
                      <a:r>
                        <a:rPr lang="en-US" sz="1800">
                          <a:effectLst/>
                        </a:rPr>
                        <a:t>$  2.05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" algn="dec"/>
                        </a:tabLst>
                      </a:pPr>
                      <a:r>
                        <a:rPr lang="en-US" sz="1800">
                          <a:effectLst/>
                        </a:rPr>
                        <a:t>9.50%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7261794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Cemeteries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" algn="dec"/>
                        </a:tabLst>
                      </a:pPr>
                      <a:r>
                        <a:rPr lang="en-US" sz="1800">
                          <a:effectLst/>
                        </a:rPr>
                        <a:t>$  1.62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" algn="dec"/>
                        </a:tabLst>
                      </a:pPr>
                      <a:r>
                        <a:rPr lang="en-US" sz="1800">
                          <a:effectLst/>
                        </a:rPr>
                        <a:t>7.50%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0897601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Community Development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" algn="dec"/>
                        </a:tabLst>
                      </a:pPr>
                      <a:r>
                        <a:rPr lang="en-US" sz="1800">
                          <a:effectLst/>
                        </a:rPr>
                        <a:t>$  4.07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" algn="dec"/>
                        </a:tabLst>
                      </a:pPr>
                      <a:r>
                        <a:rPr lang="en-US" sz="1800">
                          <a:effectLst/>
                        </a:rPr>
                        <a:t>18.85%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0509330"/>
                  </a:ext>
                </a:extLst>
              </a:tr>
              <a:tr h="3469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Community Investments &amp; Support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" algn="dec"/>
                        </a:tabLst>
                      </a:pPr>
                      <a:r>
                        <a:rPr lang="en-US" sz="1800">
                          <a:effectLst/>
                        </a:rPr>
                        <a:t>$13.85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" algn="dec"/>
                        </a:tabLst>
                      </a:pPr>
                      <a:r>
                        <a:rPr lang="en-US" sz="1800">
                          <a:effectLst/>
                        </a:rPr>
                        <a:t>64.15%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9317266"/>
                  </a:ext>
                </a:extLst>
              </a:tr>
              <a:tr h="3469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Community Support Business Line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" algn="dec"/>
                        </a:tabLst>
                      </a:pPr>
                      <a:r>
                        <a:rPr lang="en-US" sz="1800">
                          <a:effectLst/>
                        </a:rPr>
                        <a:t>$21.59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" algn="dec"/>
                        </a:tabLst>
                      </a:pPr>
                      <a:r>
                        <a:rPr lang="en-US" sz="1800" dirty="0">
                          <a:effectLst/>
                        </a:rPr>
                        <a:t>100.00%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4821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938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7F861-45CC-DFDF-1283-A3DBDB916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2024/2025 Key Pressures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0878FDE-6C7E-1D2D-050F-8D30690D81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528249"/>
              </p:ext>
            </p:extLst>
          </p:nvPr>
        </p:nvGraphicFramePr>
        <p:xfrm>
          <a:off x="409074" y="1816899"/>
          <a:ext cx="8325852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70421">
                  <a:extLst>
                    <a:ext uri="{9D8B030D-6E8A-4147-A177-3AD203B41FA5}">
                      <a16:colId xmlns:a16="http://schemas.microsoft.com/office/drawing/2014/main" val="3185706962"/>
                    </a:ext>
                  </a:extLst>
                </a:gridCol>
                <a:gridCol w="2361626">
                  <a:extLst>
                    <a:ext uri="{9D8B030D-6E8A-4147-A177-3AD203B41FA5}">
                      <a16:colId xmlns:a16="http://schemas.microsoft.com/office/drawing/2014/main" val="3757485113"/>
                    </a:ext>
                  </a:extLst>
                </a:gridCol>
                <a:gridCol w="1993805">
                  <a:extLst>
                    <a:ext uri="{9D8B030D-6E8A-4147-A177-3AD203B41FA5}">
                      <a16:colId xmlns:a16="http://schemas.microsoft.com/office/drawing/2014/main" val="1550975771"/>
                    </a:ext>
                  </a:extLst>
                </a:gridCol>
              </a:tblGrid>
              <a:tr h="165790">
                <a:tc>
                  <a:txBody>
                    <a:bodyPr/>
                    <a:lstStyle/>
                    <a:p>
                      <a:r>
                        <a:rPr lang="en-US" sz="18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2024 Amount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2025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753182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r>
                        <a:rPr lang="en-US" sz="1800" dirty="0"/>
                        <a:t>Animal Services Contract Increases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$271,000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$42,300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760543"/>
                  </a:ext>
                </a:extLst>
              </a:tr>
              <a:tr h="165790">
                <a:tc>
                  <a:txBody>
                    <a:bodyPr/>
                    <a:lstStyle/>
                    <a:p>
                      <a:r>
                        <a:rPr lang="en-US" sz="1800" dirty="0"/>
                        <a:t>Abatements &amp; Economic Incentives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($366,800)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($363,000)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054775"/>
                  </a:ext>
                </a:extLst>
              </a:tr>
              <a:tr h="165790">
                <a:tc>
                  <a:txBody>
                    <a:bodyPr/>
                    <a:lstStyle/>
                    <a:p>
                      <a:r>
                        <a:rPr lang="en-US" sz="1800" dirty="0"/>
                        <a:t>Youth Sport Subsidy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$137,500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630094"/>
                  </a:ext>
                </a:extLst>
              </a:tr>
              <a:tr h="165790">
                <a:tc>
                  <a:txBody>
                    <a:bodyPr/>
                    <a:lstStyle/>
                    <a:p>
                      <a:r>
                        <a:rPr lang="en-US" sz="1800" dirty="0" err="1"/>
                        <a:t>Meewasin</a:t>
                      </a:r>
                      <a:r>
                        <a:rPr lang="en-US" sz="1800" dirty="0"/>
                        <a:t> Valley Authority 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$42,800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$36,900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753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085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235D4-51B2-58B0-1F4B-3B4C442F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306"/>
            <a:ext cx="7886700" cy="994172"/>
          </a:xfrm>
        </p:spPr>
        <p:txBody>
          <a:bodyPr/>
          <a:lstStyle/>
          <a:p>
            <a:r>
              <a:rPr lang="en-US" dirty="0"/>
              <a:t>Options	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41AA3E-5FC1-0DBE-CDE7-E4C865F72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582985"/>
              </p:ext>
            </p:extLst>
          </p:nvPr>
        </p:nvGraphicFramePr>
        <p:xfrm>
          <a:off x="209694" y="1028478"/>
          <a:ext cx="8724612" cy="3474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22233">
                  <a:extLst>
                    <a:ext uri="{9D8B030D-6E8A-4147-A177-3AD203B41FA5}">
                      <a16:colId xmlns:a16="http://schemas.microsoft.com/office/drawing/2014/main" val="3111294559"/>
                    </a:ext>
                  </a:extLst>
                </a:gridCol>
                <a:gridCol w="4894175">
                  <a:extLst>
                    <a:ext uri="{9D8B030D-6E8A-4147-A177-3AD203B41FA5}">
                      <a16:colId xmlns:a16="http://schemas.microsoft.com/office/drawing/2014/main" val="3388343654"/>
                    </a:ext>
                  </a:extLst>
                </a:gridCol>
                <a:gridCol w="2908204">
                  <a:extLst>
                    <a:ext uri="{9D8B030D-6E8A-4147-A177-3AD203B41FA5}">
                      <a16:colId xmlns:a16="http://schemas.microsoft.com/office/drawing/2014/main" val="2751773102"/>
                    </a:ext>
                  </a:extLst>
                </a:gridCol>
              </a:tblGrid>
              <a:tr h="338667">
                <a:tc>
                  <a:txBody>
                    <a:bodyPr/>
                    <a:lstStyle/>
                    <a:p>
                      <a:r>
                        <a:rPr lang="en-US" sz="1800" dirty="0"/>
                        <a:t>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Potential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07870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r>
                        <a:rPr lang="en-US" sz="1800" dirty="0"/>
                        <a:t>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Reduction Special Event Grant and/or Provision for Civic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$0 to $431,000</a:t>
                      </a:r>
                    </a:p>
                    <a:p>
                      <a:r>
                        <a:rPr lang="en-US" sz="1800" dirty="0"/>
                        <a:t>$0 to $245,000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552610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r>
                        <a:rPr lang="en-US" sz="1800" dirty="0"/>
                        <a:t>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Reduction to Youth Sport Subsidy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1% = $57,000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952281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10% Pet License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$80,000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56610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Additional 3% Cemetery Rate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$60,000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261825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Decrease Transfer to Cemetery Development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$62,400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70233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Reduce Service Level Cemetery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123167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r>
                        <a:rPr lang="en-US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Reduce Perpetual Care Fund 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$0 to $77,300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593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700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5193F-A697-2542-A2CF-3DA32F7AE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299043"/>
            <a:ext cx="7886700" cy="139978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Fire Services Business Line</a:t>
            </a:r>
            <a:br>
              <a:rPr lang="en-US" b="1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21748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E676E-AE08-53EF-37CB-4F30D258B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Overview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0EB727-D2A3-3BFB-847F-8F003FF03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764805"/>
              </p:ext>
            </p:extLst>
          </p:nvPr>
        </p:nvGraphicFramePr>
        <p:xfrm>
          <a:off x="481262" y="1989222"/>
          <a:ext cx="8085220" cy="140830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941938">
                  <a:extLst>
                    <a:ext uri="{9D8B030D-6E8A-4147-A177-3AD203B41FA5}">
                      <a16:colId xmlns:a16="http://schemas.microsoft.com/office/drawing/2014/main" val="2106932449"/>
                    </a:ext>
                  </a:extLst>
                </a:gridCol>
                <a:gridCol w="1571641">
                  <a:extLst>
                    <a:ext uri="{9D8B030D-6E8A-4147-A177-3AD203B41FA5}">
                      <a16:colId xmlns:a16="http://schemas.microsoft.com/office/drawing/2014/main" val="2794313930"/>
                    </a:ext>
                  </a:extLst>
                </a:gridCol>
                <a:gridCol w="1571641">
                  <a:extLst>
                    <a:ext uri="{9D8B030D-6E8A-4147-A177-3AD203B41FA5}">
                      <a16:colId xmlns:a16="http://schemas.microsoft.com/office/drawing/2014/main" val="3895328766"/>
                    </a:ext>
                  </a:extLst>
                </a:gridCol>
              </a:tblGrid>
              <a:tr h="4967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Service Line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Op Rev (in millions)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of Overall Op Rev.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4072887"/>
                  </a:ext>
                </a:extLst>
              </a:tr>
              <a:tr h="2603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Fire Services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5300" algn="dec"/>
                        </a:tabLs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$1.20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9100" algn="dec"/>
                        </a:tabLs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94.49%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3621783"/>
                  </a:ext>
                </a:extLst>
              </a:tr>
              <a:tr h="241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Emergency Management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5300" algn="dec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$0.07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9100" algn="dec"/>
                        </a:tabLs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5.51%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5212797"/>
                  </a:ext>
                </a:extLst>
              </a:tr>
              <a:tr h="241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Saskatoon Fire Business Line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5300" algn="dec"/>
                        </a:tabLs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$1.27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9100" algn="dec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9294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874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2C2D-32FE-DCB3-454C-95E7EC5A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Expenditure Overview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94949C-0BF7-87F5-DB43-DD08C75EA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926846"/>
              </p:ext>
            </p:extLst>
          </p:nvPr>
        </p:nvGraphicFramePr>
        <p:xfrm>
          <a:off x="271570" y="1916458"/>
          <a:ext cx="8600860" cy="140830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298498">
                  <a:extLst>
                    <a:ext uri="{9D8B030D-6E8A-4147-A177-3AD203B41FA5}">
                      <a16:colId xmlns:a16="http://schemas.microsoft.com/office/drawing/2014/main" val="598110523"/>
                    </a:ext>
                  </a:extLst>
                </a:gridCol>
                <a:gridCol w="1655780">
                  <a:extLst>
                    <a:ext uri="{9D8B030D-6E8A-4147-A177-3AD203B41FA5}">
                      <a16:colId xmlns:a16="http://schemas.microsoft.com/office/drawing/2014/main" val="1051622125"/>
                    </a:ext>
                  </a:extLst>
                </a:gridCol>
                <a:gridCol w="1646582">
                  <a:extLst>
                    <a:ext uri="{9D8B030D-6E8A-4147-A177-3AD203B41FA5}">
                      <a16:colId xmlns:a16="http://schemas.microsoft.com/office/drawing/2014/main" val="4211231638"/>
                    </a:ext>
                  </a:extLst>
                </a:gridCol>
              </a:tblGrid>
              <a:tr h="5248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Line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Op. Exp. (in millions)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Overall Op. Exp.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7385857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Emergency Management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$1.57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3375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2.72%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7261794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 Services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$56.05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3375" algn="dec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97.28%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0897601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Saskatoon Fire Business Line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dec"/>
                        </a:tabLs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$57.62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3375" algn="dec"/>
                        </a:tabLs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0509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575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7F861-45CC-DFDF-1283-A3DBDB916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2024/2025 Key Pressures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0878FDE-6C7E-1D2D-050F-8D30690D81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993287"/>
              </p:ext>
            </p:extLst>
          </p:nvPr>
        </p:nvGraphicFramePr>
        <p:xfrm>
          <a:off x="409074" y="1816899"/>
          <a:ext cx="8325852" cy="2468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70421">
                  <a:extLst>
                    <a:ext uri="{9D8B030D-6E8A-4147-A177-3AD203B41FA5}">
                      <a16:colId xmlns:a16="http://schemas.microsoft.com/office/drawing/2014/main" val="3185706962"/>
                    </a:ext>
                  </a:extLst>
                </a:gridCol>
                <a:gridCol w="2361626">
                  <a:extLst>
                    <a:ext uri="{9D8B030D-6E8A-4147-A177-3AD203B41FA5}">
                      <a16:colId xmlns:a16="http://schemas.microsoft.com/office/drawing/2014/main" val="3757485113"/>
                    </a:ext>
                  </a:extLst>
                </a:gridCol>
                <a:gridCol w="1993805">
                  <a:extLst>
                    <a:ext uri="{9D8B030D-6E8A-4147-A177-3AD203B41FA5}">
                      <a16:colId xmlns:a16="http://schemas.microsoft.com/office/drawing/2014/main" val="1550975771"/>
                    </a:ext>
                  </a:extLst>
                </a:gridCol>
              </a:tblGrid>
              <a:tr h="165790">
                <a:tc>
                  <a:txBody>
                    <a:bodyPr/>
                    <a:lstStyle/>
                    <a:p>
                      <a:r>
                        <a:rPr lang="en-US" sz="18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2024 Amount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2025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753182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r>
                        <a:rPr lang="en-US" sz="1800" dirty="0"/>
                        <a:t>Asset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$140,300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760543"/>
                  </a:ext>
                </a:extLst>
              </a:tr>
              <a:tr h="165790">
                <a:tc>
                  <a:txBody>
                    <a:bodyPr/>
                    <a:lstStyle/>
                    <a:p>
                      <a:r>
                        <a:rPr lang="en-US" sz="1800" dirty="0"/>
                        <a:t>Operations Dispatch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$140,300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054775"/>
                  </a:ext>
                </a:extLst>
              </a:tr>
              <a:tr h="165790">
                <a:tc>
                  <a:txBody>
                    <a:bodyPr/>
                    <a:lstStyle/>
                    <a:p>
                      <a:r>
                        <a:rPr lang="en-US" sz="1800" dirty="0"/>
                        <a:t>Communications Consultant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$115,700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630094"/>
                  </a:ext>
                </a:extLst>
              </a:tr>
              <a:tr h="165790">
                <a:tc>
                  <a:txBody>
                    <a:bodyPr/>
                    <a:lstStyle/>
                    <a:p>
                      <a:r>
                        <a:rPr lang="en-US" sz="1800" dirty="0"/>
                        <a:t>Fire Station #3 &amp; #5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$249,300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753349"/>
                  </a:ext>
                </a:extLst>
              </a:tr>
              <a:tr h="165790">
                <a:tc>
                  <a:txBody>
                    <a:bodyPr/>
                    <a:lstStyle/>
                    <a:p>
                      <a:r>
                        <a:rPr lang="en-US" sz="1800" dirty="0"/>
                        <a:t>Fire Communications Centre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$277,500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$187,500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128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04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775577-2667-AABD-FBCC-E7C6E9DBD8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334900"/>
              </p:ext>
            </p:extLst>
          </p:nvPr>
        </p:nvGraphicFramePr>
        <p:xfrm>
          <a:off x="503392" y="200311"/>
          <a:ext cx="8137215" cy="4754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50475">
                  <a:extLst>
                    <a:ext uri="{9D8B030D-6E8A-4147-A177-3AD203B41FA5}">
                      <a16:colId xmlns:a16="http://schemas.microsoft.com/office/drawing/2014/main" val="2544433001"/>
                    </a:ext>
                  </a:extLst>
                </a:gridCol>
                <a:gridCol w="2486740">
                  <a:extLst>
                    <a:ext uri="{9D8B030D-6E8A-4147-A177-3AD203B41FA5}">
                      <a16:colId xmlns:a16="http://schemas.microsoft.com/office/drawing/2014/main" val="2196944273"/>
                    </a:ext>
                  </a:extLst>
                </a:gridCol>
              </a:tblGrid>
              <a:tr h="333753">
                <a:tc>
                  <a:txBody>
                    <a:bodyPr/>
                    <a:lstStyle/>
                    <a:p>
                      <a:r>
                        <a:rPr lang="en-US" sz="1800" dirty="0"/>
                        <a:t>2024 Budgetary Forecast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Amount (in millions)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521122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r>
                        <a:rPr lang="en-US" sz="1800" dirty="0"/>
                        <a:t>SL&amp;P ROI Inflationary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054765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r>
                        <a:rPr lang="en-US" sz="1800" dirty="0"/>
                        <a:t>Roadway Preservation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$10.2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250935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r>
                        <a:rPr lang="en-US" sz="1800" dirty="0"/>
                        <a:t>Saskatoon Fire Apparatus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061259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r>
                        <a:rPr lang="en-US" sz="1800" dirty="0"/>
                        <a:t>Civic Building Comprehensive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29929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r>
                        <a:rPr lang="en-US" sz="1800" dirty="0"/>
                        <a:t>Fuel Estimates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543245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r>
                        <a:rPr lang="en-US" sz="1800" dirty="0"/>
                        <a:t>Future Fire Station Phase-in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588468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r>
                        <a:rPr lang="en-US" sz="1800" dirty="0"/>
                        <a:t>Transit Service Future Service Phase-in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703541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r>
                        <a:rPr lang="en-US" sz="1800" dirty="0"/>
                        <a:t>East Leisure Centre Phase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78280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r>
                        <a:rPr lang="en-US" sz="1800" dirty="0"/>
                        <a:t>Snow &amp; Ice Emergency Response Phase-in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912452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r>
                        <a:rPr lang="en-US" sz="1800" dirty="0"/>
                        <a:t>Transit Bus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637038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r>
                        <a:rPr lang="en-US" sz="1800" dirty="0"/>
                        <a:t>Negative Contingency Phase-Out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410852"/>
                  </a:ext>
                </a:extLst>
              </a:tr>
              <a:tr h="333753">
                <a:tc>
                  <a:txBody>
                    <a:bodyPr/>
                    <a:lstStyle/>
                    <a:p>
                      <a:r>
                        <a:rPr lang="en-US" sz="18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$27.6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041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397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235D4-51B2-58B0-1F4B-3B4C442F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306"/>
            <a:ext cx="7886700" cy="994172"/>
          </a:xfrm>
        </p:spPr>
        <p:txBody>
          <a:bodyPr/>
          <a:lstStyle/>
          <a:p>
            <a:r>
              <a:rPr lang="en-US" dirty="0"/>
              <a:t>Options	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41AA3E-5FC1-0DBE-CDE7-E4C865F72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093260"/>
              </p:ext>
            </p:extLst>
          </p:nvPr>
        </p:nvGraphicFramePr>
        <p:xfrm>
          <a:off x="209694" y="1795921"/>
          <a:ext cx="8724612" cy="146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22233">
                  <a:extLst>
                    <a:ext uri="{9D8B030D-6E8A-4147-A177-3AD203B41FA5}">
                      <a16:colId xmlns:a16="http://schemas.microsoft.com/office/drawing/2014/main" val="3111294559"/>
                    </a:ext>
                  </a:extLst>
                </a:gridCol>
                <a:gridCol w="4894175">
                  <a:extLst>
                    <a:ext uri="{9D8B030D-6E8A-4147-A177-3AD203B41FA5}">
                      <a16:colId xmlns:a16="http://schemas.microsoft.com/office/drawing/2014/main" val="3388343654"/>
                    </a:ext>
                  </a:extLst>
                </a:gridCol>
                <a:gridCol w="2908204">
                  <a:extLst>
                    <a:ext uri="{9D8B030D-6E8A-4147-A177-3AD203B41FA5}">
                      <a16:colId xmlns:a16="http://schemas.microsoft.com/office/drawing/2014/main" val="2751773102"/>
                    </a:ext>
                  </a:extLst>
                </a:gridCol>
              </a:tblGrid>
              <a:tr h="338667">
                <a:tc>
                  <a:txBody>
                    <a:bodyPr/>
                    <a:lstStyle/>
                    <a:p>
                      <a:r>
                        <a:rPr lang="en-US" sz="1800" dirty="0"/>
                        <a:t>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Potential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07870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r>
                        <a:rPr lang="en-US" sz="1800" dirty="0"/>
                        <a:t>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Defer Asset Manager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$140,300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552610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r>
                        <a:rPr lang="en-US" sz="1800" dirty="0"/>
                        <a:t>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Defer Operations Dispatch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$140,300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952281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r>
                        <a:rPr lang="en-US" sz="1800" dirty="0"/>
                        <a:t>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Defer Communications Consultant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$115,700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56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473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5193F-A697-2542-A2CF-3DA32F7AE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299043"/>
            <a:ext cx="7886700" cy="139978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Arts, Culture &amp; Event Venues Business Line</a:t>
            </a:r>
            <a:br>
              <a:rPr lang="en-US" b="1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26609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2C2D-32FE-DCB3-454C-95E7EC5A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Expenditure Overview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94949C-0BF7-87F5-DB43-DD08C75EA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875071"/>
              </p:ext>
            </p:extLst>
          </p:nvPr>
        </p:nvGraphicFramePr>
        <p:xfrm>
          <a:off x="271569" y="1916458"/>
          <a:ext cx="8393459" cy="188586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291031">
                  <a:extLst>
                    <a:ext uri="{9D8B030D-6E8A-4147-A177-3AD203B41FA5}">
                      <a16:colId xmlns:a16="http://schemas.microsoft.com/office/drawing/2014/main" val="598110523"/>
                    </a:ext>
                  </a:extLst>
                </a:gridCol>
                <a:gridCol w="3102428">
                  <a:extLst>
                    <a:ext uri="{9D8B030D-6E8A-4147-A177-3AD203B41FA5}">
                      <a16:colId xmlns:a16="http://schemas.microsoft.com/office/drawing/2014/main" val="1051622125"/>
                    </a:ext>
                  </a:extLst>
                </a:gridCol>
              </a:tblGrid>
              <a:tr h="5248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Gross Expenses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Op. Exp. (in millions)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7385857"/>
                  </a:ext>
                </a:extLst>
              </a:tr>
              <a:tr h="5248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Remai Modern Art Gallery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5352842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SaskTel Centre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7261794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TCU Place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0897601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Arts, Culture and Events Business Line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$9.7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0509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215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7F861-45CC-DFDF-1283-A3DBDB916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2024/2025 Key Pressures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0878FDE-6C7E-1D2D-050F-8D30690D81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055463"/>
              </p:ext>
            </p:extLst>
          </p:nvPr>
        </p:nvGraphicFramePr>
        <p:xfrm>
          <a:off x="409074" y="1816899"/>
          <a:ext cx="8325852" cy="1097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70421">
                  <a:extLst>
                    <a:ext uri="{9D8B030D-6E8A-4147-A177-3AD203B41FA5}">
                      <a16:colId xmlns:a16="http://schemas.microsoft.com/office/drawing/2014/main" val="3185706962"/>
                    </a:ext>
                  </a:extLst>
                </a:gridCol>
                <a:gridCol w="2361626">
                  <a:extLst>
                    <a:ext uri="{9D8B030D-6E8A-4147-A177-3AD203B41FA5}">
                      <a16:colId xmlns:a16="http://schemas.microsoft.com/office/drawing/2014/main" val="3757485113"/>
                    </a:ext>
                  </a:extLst>
                </a:gridCol>
                <a:gridCol w="1993805">
                  <a:extLst>
                    <a:ext uri="{9D8B030D-6E8A-4147-A177-3AD203B41FA5}">
                      <a16:colId xmlns:a16="http://schemas.microsoft.com/office/drawing/2014/main" val="1550975771"/>
                    </a:ext>
                  </a:extLst>
                </a:gridCol>
              </a:tblGrid>
              <a:tr h="165790">
                <a:tc>
                  <a:txBody>
                    <a:bodyPr/>
                    <a:lstStyle/>
                    <a:p>
                      <a:r>
                        <a:rPr lang="en-US" sz="18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2024 Amount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2025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753182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r>
                        <a:rPr lang="en-US" sz="1800" dirty="0"/>
                        <a:t>Remai Modern CBCM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$41,000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760543"/>
                  </a:ext>
                </a:extLst>
              </a:tr>
              <a:tr h="165790">
                <a:tc>
                  <a:txBody>
                    <a:bodyPr/>
                    <a:lstStyle/>
                    <a:p>
                      <a:r>
                        <a:rPr lang="en-US" sz="1800" dirty="0"/>
                        <a:t>Remai Subsidy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$134,000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$115,000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054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242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235D4-51B2-58B0-1F4B-3B4C442F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306"/>
            <a:ext cx="7886700" cy="994172"/>
          </a:xfrm>
        </p:spPr>
        <p:txBody>
          <a:bodyPr/>
          <a:lstStyle/>
          <a:p>
            <a:r>
              <a:rPr lang="en-US" dirty="0"/>
              <a:t>Options	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41AA3E-5FC1-0DBE-CDE7-E4C865F72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617679"/>
              </p:ext>
            </p:extLst>
          </p:nvPr>
        </p:nvGraphicFramePr>
        <p:xfrm>
          <a:off x="209694" y="2031896"/>
          <a:ext cx="8724612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22233">
                  <a:extLst>
                    <a:ext uri="{9D8B030D-6E8A-4147-A177-3AD203B41FA5}">
                      <a16:colId xmlns:a16="http://schemas.microsoft.com/office/drawing/2014/main" val="3111294559"/>
                    </a:ext>
                  </a:extLst>
                </a:gridCol>
                <a:gridCol w="4894175">
                  <a:extLst>
                    <a:ext uri="{9D8B030D-6E8A-4147-A177-3AD203B41FA5}">
                      <a16:colId xmlns:a16="http://schemas.microsoft.com/office/drawing/2014/main" val="3388343654"/>
                    </a:ext>
                  </a:extLst>
                </a:gridCol>
                <a:gridCol w="2908204">
                  <a:extLst>
                    <a:ext uri="{9D8B030D-6E8A-4147-A177-3AD203B41FA5}">
                      <a16:colId xmlns:a16="http://schemas.microsoft.com/office/drawing/2014/main" val="2751773102"/>
                    </a:ext>
                  </a:extLst>
                </a:gridCol>
              </a:tblGrid>
              <a:tr h="338667">
                <a:tc>
                  <a:txBody>
                    <a:bodyPr/>
                    <a:lstStyle/>
                    <a:p>
                      <a:r>
                        <a:rPr lang="en-US" sz="1800" dirty="0"/>
                        <a:t>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Potential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07870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Defer Remai Modern CBCM Phase-in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$41,000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552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497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5193F-A697-2542-A2CF-3DA32F7AE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299043"/>
            <a:ext cx="7886700" cy="139978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Taxation &amp; General Revenue Business Line</a:t>
            </a:r>
            <a:br>
              <a:rPr lang="en-US" b="1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47839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E676E-AE08-53EF-37CB-4F30D258B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Overview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0EB727-D2A3-3BFB-847F-8F003FF03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950244"/>
              </p:ext>
            </p:extLst>
          </p:nvPr>
        </p:nvGraphicFramePr>
        <p:xfrm>
          <a:off x="430130" y="1503703"/>
          <a:ext cx="8085220" cy="281661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941938">
                  <a:extLst>
                    <a:ext uri="{9D8B030D-6E8A-4147-A177-3AD203B41FA5}">
                      <a16:colId xmlns:a16="http://schemas.microsoft.com/office/drawing/2014/main" val="2106932449"/>
                    </a:ext>
                  </a:extLst>
                </a:gridCol>
                <a:gridCol w="1571641">
                  <a:extLst>
                    <a:ext uri="{9D8B030D-6E8A-4147-A177-3AD203B41FA5}">
                      <a16:colId xmlns:a16="http://schemas.microsoft.com/office/drawing/2014/main" val="2794313930"/>
                    </a:ext>
                  </a:extLst>
                </a:gridCol>
                <a:gridCol w="1571641">
                  <a:extLst>
                    <a:ext uri="{9D8B030D-6E8A-4147-A177-3AD203B41FA5}">
                      <a16:colId xmlns:a16="http://schemas.microsoft.com/office/drawing/2014/main" val="3895328766"/>
                    </a:ext>
                  </a:extLst>
                </a:gridCol>
              </a:tblGrid>
              <a:tr h="2576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Service Line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Op Rev (in millions)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of Overall Op Rev.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4072887"/>
                  </a:ext>
                </a:extLst>
              </a:tr>
              <a:tr h="2236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Fines and Penalties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$13.92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2.82%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0616333"/>
                  </a:ext>
                </a:extLst>
              </a:tr>
              <a:tr h="2236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 Revenue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$83.62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16.92%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0702839"/>
                  </a:ext>
                </a:extLst>
              </a:tr>
              <a:tr h="2236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Grants in Lieu of Taxes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$46.53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9.41%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1746957"/>
                  </a:ext>
                </a:extLst>
              </a:tr>
              <a:tr h="2236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Municipal Revenue Sharing Grant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$54.67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11.06%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8763906"/>
                  </a:ext>
                </a:extLst>
              </a:tr>
              <a:tr h="125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Levies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$3.49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0.71%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3621783"/>
                  </a:ext>
                </a:extLst>
              </a:tr>
              <a:tr h="125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Property Levy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$292.00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59.08%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5212797"/>
                  </a:ext>
                </a:extLst>
              </a:tr>
              <a:tr h="2576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Taxation and General Revenues Business Line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$494.23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9294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352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2C2D-32FE-DCB3-454C-95E7EC5A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Expenditure Overview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94949C-0BF7-87F5-DB43-DD08C75EA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660135"/>
              </p:ext>
            </p:extLst>
          </p:nvPr>
        </p:nvGraphicFramePr>
        <p:xfrm>
          <a:off x="628650" y="1503504"/>
          <a:ext cx="7886699" cy="252311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008914">
                  <a:extLst>
                    <a:ext uri="{9D8B030D-6E8A-4147-A177-3AD203B41FA5}">
                      <a16:colId xmlns:a16="http://schemas.microsoft.com/office/drawing/2014/main" val="598110523"/>
                    </a:ext>
                  </a:extLst>
                </a:gridCol>
                <a:gridCol w="1877785">
                  <a:extLst>
                    <a:ext uri="{9D8B030D-6E8A-4147-A177-3AD203B41FA5}">
                      <a16:colId xmlns:a16="http://schemas.microsoft.com/office/drawing/2014/main" val="1051622125"/>
                    </a:ext>
                  </a:extLst>
                </a:gridCol>
              </a:tblGrid>
              <a:tr h="1621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Line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Op. Exp. (in millions)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7385857"/>
                  </a:ext>
                </a:extLst>
              </a:tr>
              <a:tr h="148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Fines and Penalties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$5.98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9184217"/>
                  </a:ext>
                </a:extLst>
              </a:tr>
              <a:tr h="148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 Revenue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$(1.57)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4297174"/>
                  </a:ext>
                </a:extLst>
              </a:tr>
              <a:tr h="148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Grants in Lieu of Taxes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  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1147526"/>
                  </a:ext>
                </a:extLst>
              </a:tr>
              <a:tr h="148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Municipal Revenue Sharing Grant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  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742170"/>
                  </a:ext>
                </a:extLst>
              </a:tr>
              <a:tr h="789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Levies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$0.77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7261794"/>
                  </a:ext>
                </a:extLst>
              </a:tr>
              <a:tr h="789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Property Levy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$0.67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0897601"/>
                  </a:ext>
                </a:extLst>
              </a:tr>
              <a:tr h="789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Taxation and General Revenues Business Line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$5.85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0509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20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7F861-45CC-DFDF-1283-A3DBDB916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2024/2025 Key Pressures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0878FDE-6C7E-1D2D-050F-8D30690D81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352084"/>
              </p:ext>
            </p:extLst>
          </p:nvPr>
        </p:nvGraphicFramePr>
        <p:xfrm>
          <a:off x="409074" y="3238121"/>
          <a:ext cx="8325852" cy="1097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70421">
                  <a:extLst>
                    <a:ext uri="{9D8B030D-6E8A-4147-A177-3AD203B41FA5}">
                      <a16:colId xmlns:a16="http://schemas.microsoft.com/office/drawing/2014/main" val="3185706962"/>
                    </a:ext>
                  </a:extLst>
                </a:gridCol>
                <a:gridCol w="2361626">
                  <a:extLst>
                    <a:ext uri="{9D8B030D-6E8A-4147-A177-3AD203B41FA5}">
                      <a16:colId xmlns:a16="http://schemas.microsoft.com/office/drawing/2014/main" val="3757485113"/>
                    </a:ext>
                  </a:extLst>
                </a:gridCol>
                <a:gridCol w="1993805">
                  <a:extLst>
                    <a:ext uri="{9D8B030D-6E8A-4147-A177-3AD203B41FA5}">
                      <a16:colId xmlns:a16="http://schemas.microsoft.com/office/drawing/2014/main" val="1550975771"/>
                    </a:ext>
                  </a:extLst>
                </a:gridCol>
              </a:tblGrid>
              <a:tr h="165790">
                <a:tc>
                  <a:txBody>
                    <a:bodyPr/>
                    <a:lstStyle/>
                    <a:p>
                      <a:r>
                        <a:rPr lang="en-US" sz="18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2024 Amount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2025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753182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r>
                        <a:rPr lang="en-US" sz="1800" dirty="0"/>
                        <a:t>Interest Stabilization Phase-Out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76054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r>
                        <a:rPr lang="en-US" sz="1800" dirty="0"/>
                        <a:t>Traffic Provincial City Violations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$200,000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($50,000)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877911"/>
                  </a:ext>
                </a:extLst>
              </a:tr>
            </a:tbl>
          </a:graphicData>
        </a:graphic>
      </p:graphicFrame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DDD0CBD-513E-2704-6BE4-DCD043FC9F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597596"/>
              </p:ext>
            </p:extLst>
          </p:nvPr>
        </p:nvGraphicFramePr>
        <p:xfrm>
          <a:off x="409074" y="1475001"/>
          <a:ext cx="8325852" cy="1097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70421">
                  <a:extLst>
                    <a:ext uri="{9D8B030D-6E8A-4147-A177-3AD203B41FA5}">
                      <a16:colId xmlns:a16="http://schemas.microsoft.com/office/drawing/2014/main" val="3185706962"/>
                    </a:ext>
                  </a:extLst>
                </a:gridCol>
                <a:gridCol w="2361626">
                  <a:extLst>
                    <a:ext uri="{9D8B030D-6E8A-4147-A177-3AD203B41FA5}">
                      <a16:colId xmlns:a16="http://schemas.microsoft.com/office/drawing/2014/main" val="3757485113"/>
                    </a:ext>
                  </a:extLst>
                </a:gridCol>
                <a:gridCol w="1993805">
                  <a:extLst>
                    <a:ext uri="{9D8B030D-6E8A-4147-A177-3AD203B41FA5}">
                      <a16:colId xmlns:a16="http://schemas.microsoft.com/office/drawing/2014/main" val="1550975771"/>
                    </a:ext>
                  </a:extLst>
                </a:gridCol>
              </a:tblGrid>
              <a:tr h="16579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Pressures Considered in Earlier Reports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800" dirty="0"/>
                        <a:t>2024 Amount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800" dirty="0"/>
                        <a:t>2025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753182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r>
                        <a:rPr lang="en-US" sz="1800" b="1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2024 Amount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2025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388346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r>
                        <a:rPr lang="en-US" sz="1800" dirty="0"/>
                        <a:t>SL&amp;P ROI Phase-Out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$3,300,000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760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997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14272C-654A-D713-FB06-EC8F8953E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94" y="626807"/>
            <a:ext cx="8462211" cy="368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9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5878-14B7-E241-A138-3F9E077BB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to Close the Funding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25767-3D0F-4321-E0B9-D2CF0ED6F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 1 – Deferral and Planned Future Phase-in</a:t>
            </a:r>
          </a:p>
          <a:p>
            <a:pPr lvl="1"/>
            <a:r>
              <a:rPr lang="en-US" dirty="0"/>
              <a:t>50% reduction of significant inflationary pressures</a:t>
            </a:r>
          </a:p>
          <a:p>
            <a:pPr lvl="1"/>
            <a:r>
              <a:rPr lang="en-US" dirty="0"/>
              <a:t>$0.10/L reduction in Fuel/Diesel Estimates</a:t>
            </a:r>
          </a:p>
          <a:p>
            <a:pPr lvl="1"/>
            <a:r>
              <a:rPr lang="en-US" dirty="0"/>
              <a:t>Various Deferrals on Phase-ins</a:t>
            </a:r>
          </a:p>
          <a:p>
            <a:r>
              <a:rPr lang="en-US" dirty="0"/>
              <a:t>Option 2 – More Significant Deferral &amp; Future Phase-in</a:t>
            </a:r>
          </a:p>
          <a:p>
            <a:pPr lvl="1"/>
            <a:r>
              <a:rPr lang="en-US" dirty="0"/>
              <a:t>75% reduction of significant inflationary pressures</a:t>
            </a:r>
          </a:p>
          <a:p>
            <a:pPr lvl="1"/>
            <a:r>
              <a:rPr lang="en-US" dirty="0"/>
              <a:t>$0.15/L reduction in Fuel/Diesel Estimates</a:t>
            </a:r>
          </a:p>
          <a:p>
            <a:pPr lvl="1"/>
            <a:r>
              <a:rPr lang="en-US" dirty="0"/>
              <a:t>Various Deferrals on Phase-ins</a:t>
            </a:r>
          </a:p>
          <a:p>
            <a:r>
              <a:rPr lang="en-US" dirty="0"/>
              <a:t>Option 3 – Combination </a:t>
            </a:r>
          </a:p>
        </p:txBody>
      </p:sp>
    </p:spTree>
    <p:extLst>
      <p:ext uri="{BB962C8B-B14F-4D97-AF65-F5344CB8AC3E}">
        <p14:creationId xmlns:p14="http://schemas.microsoft.com/office/powerpoint/2010/main" val="1726117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235D4-51B2-58B0-1F4B-3B4C442F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306"/>
            <a:ext cx="7886700" cy="994172"/>
          </a:xfrm>
        </p:spPr>
        <p:txBody>
          <a:bodyPr/>
          <a:lstStyle/>
          <a:p>
            <a:r>
              <a:rPr lang="en-US" dirty="0"/>
              <a:t>Options	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41AA3E-5FC1-0DBE-CDE7-E4C865F72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437225"/>
              </p:ext>
            </p:extLst>
          </p:nvPr>
        </p:nvGraphicFramePr>
        <p:xfrm>
          <a:off x="209694" y="1795921"/>
          <a:ext cx="8724612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22233">
                  <a:extLst>
                    <a:ext uri="{9D8B030D-6E8A-4147-A177-3AD203B41FA5}">
                      <a16:colId xmlns:a16="http://schemas.microsoft.com/office/drawing/2014/main" val="3111294559"/>
                    </a:ext>
                  </a:extLst>
                </a:gridCol>
                <a:gridCol w="4894175">
                  <a:extLst>
                    <a:ext uri="{9D8B030D-6E8A-4147-A177-3AD203B41FA5}">
                      <a16:colId xmlns:a16="http://schemas.microsoft.com/office/drawing/2014/main" val="3388343654"/>
                    </a:ext>
                  </a:extLst>
                </a:gridCol>
                <a:gridCol w="2908204">
                  <a:extLst>
                    <a:ext uri="{9D8B030D-6E8A-4147-A177-3AD203B41FA5}">
                      <a16:colId xmlns:a16="http://schemas.microsoft.com/office/drawing/2014/main" val="2751773102"/>
                    </a:ext>
                  </a:extLst>
                </a:gridCol>
              </a:tblGrid>
              <a:tr h="338667">
                <a:tc>
                  <a:txBody>
                    <a:bodyPr/>
                    <a:lstStyle/>
                    <a:p>
                      <a:r>
                        <a:rPr lang="en-US" sz="1800" dirty="0"/>
                        <a:t>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Potential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07870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Interest Stabilization Removal Phase-in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552610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Tax Certificate/Search Fee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$282,000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952281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Property Tax Penalty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$424,000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56610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Parking Ticket Penalty Increases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$560,000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642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60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24E2F-DF31-6685-9CEC-2D5659A48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Option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68BC-F3C8-EB4D-2C0F-0E4D9C0B5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Impacts</a:t>
            </a:r>
          </a:p>
          <a:p>
            <a:pPr lvl="1"/>
            <a:r>
              <a:rPr lang="en-US" dirty="0"/>
              <a:t>Reduction of purchasing power for Roadways, SL&amp;P, Facilities Maintenance and Fire Apparatus</a:t>
            </a:r>
          </a:p>
          <a:p>
            <a:pPr lvl="1"/>
            <a:r>
              <a:rPr lang="en-US" dirty="0"/>
              <a:t>No base funding for future Emergency Snow &amp; Ice Events</a:t>
            </a:r>
          </a:p>
          <a:p>
            <a:pPr lvl="1"/>
            <a:r>
              <a:rPr lang="en-US" dirty="0"/>
              <a:t>Reduces but maintains some budgetary risk</a:t>
            </a:r>
          </a:p>
          <a:p>
            <a:pPr lvl="2"/>
            <a:r>
              <a:rPr lang="en-US" dirty="0"/>
              <a:t>Risk/Negative Contingency/Targeted Savings remains in the Budget</a:t>
            </a:r>
          </a:p>
          <a:p>
            <a:pPr lvl="2"/>
            <a:r>
              <a:rPr lang="en-US" dirty="0"/>
              <a:t>Reduction to Fuel/Diesel Estimates</a:t>
            </a:r>
          </a:p>
          <a:p>
            <a:pPr lvl="1"/>
            <a:r>
              <a:rPr lang="en-US" dirty="0"/>
              <a:t>No base funding increase for Transit Bus Growth</a:t>
            </a:r>
          </a:p>
          <a:p>
            <a:pPr lvl="1"/>
            <a:r>
              <a:rPr lang="en-US" dirty="0"/>
              <a:t>No Phase-in for future Fire Station, Transit or East Leisure Centre Operations</a:t>
            </a:r>
          </a:p>
          <a:p>
            <a:pPr lvl="2"/>
            <a:r>
              <a:rPr lang="en-US" dirty="0"/>
              <a:t>More pressure in future years when services open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8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98704F-E2DE-9866-82BD-5F91798FD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7" y="44593"/>
            <a:ext cx="4507123" cy="2515086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047734-E580-71BC-91B0-BEBD0D482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458" y="44593"/>
            <a:ext cx="4497236" cy="2515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1F1D18-A897-309E-BEC9-5D0197CE81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72" y="2583822"/>
            <a:ext cx="4346971" cy="2425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535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2E1A3-687E-FB1F-2190-ACA4B2661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Reduction Targets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8789477-F750-217D-1ED4-AE649A867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259986"/>
              </p:ext>
            </p:extLst>
          </p:nvPr>
        </p:nvGraphicFramePr>
        <p:xfrm>
          <a:off x="340321" y="2066275"/>
          <a:ext cx="8463358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4090">
                  <a:extLst>
                    <a:ext uri="{9D8B030D-6E8A-4147-A177-3AD203B41FA5}">
                      <a16:colId xmlns:a16="http://schemas.microsoft.com/office/drawing/2014/main" val="3545230996"/>
                    </a:ext>
                  </a:extLst>
                </a:gridCol>
                <a:gridCol w="3070589">
                  <a:extLst>
                    <a:ext uri="{9D8B030D-6E8A-4147-A177-3AD203B41FA5}">
                      <a16:colId xmlns:a16="http://schemas.microsoft.com/office/drawing/2014/main" val="1753473911"/>
                    </a:ext>
                  </a:extLst>
                </a:gridCol>
                <a:gridCol w="2958679">
                  <a:extLst>
                    <a:ext uri="{9D8B030D-6E8A-4147-A177-3AD203B41FA5}">
                      <a16:colId xmlns:a16="http://schemas.microsoft.com/office/drawing/2014/main" val="28404635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Property Tax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2024 Reduction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2025 Reduction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445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$26.87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1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$35.46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$5.30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930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$41.10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$11.48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123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5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588F0-DB82-FBAB-1D9A-27CEF4F3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838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Methodology #1 – Revenue + Expenditures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FF930-7712-16FB-7CED-D54F9778D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74" y="1130774"/>
            <a:ext cx="7331585" cy="3649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2602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588F0-DB82-FBAB-1D9A-27CEF4F3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838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Methodology #2 – Funding Gap Allocation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ABA7B0-759B-AECD-02B3-6BE27A93D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69" y="1136696"/>
            <a:ext cx="7322559" cy="3648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5429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D0F0F-448B-3DFA-E1DB-F2A7A82A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714"/>
            <a:ext cx="7886700" cy="994172"/>
          </a:xfrm>
        </p:spPr>
        <p:txBody>
          <a:bodyPr/>
          <a:lstStyle/>
          <a:p>
            <a:r>
              <a:rPr lang="en-US" dirty="0"/>
              <a:t>Impact of Proposed Recommendations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B78D1D-61FA-42C3-A6F6-4E3DCFF57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374" y="1109886"/>
            <a:ext cx="6623782" cy="371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62788"/>
      </p:ext>
    </p:extLst>
  </p:cSld>
  <p:clrMapOvr>
    <a:masterClrMapping/>
  </p:clrMapOvr>
</p:sld>
</file>

<file path=ppt/theme/theme1.xml><?xml version="1.0" encoding="utf-8"?>
<a:theme xmlns:a="http://schemas.openxmlformats.org/drawingml/2006/main" name="COS">
  <a:themeElements>
    <a:clrScheme name="CO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EABC8"/>
      </a:accent1>
      <a:accent2>
        <a:srgbClr val="4C2342"/>
      </a:accent2>
      <a:accent3>
        <a:srgbClr val="F77F1A"/>
      </a:accent3>
      <a:accent4>
        <a:srgbClr val="A81953"/>
      </a:accent4>
      <a:accent5>
        <a:srgbClr val="5DB58E"/>
      </a:accent5>
      <a:accent6>
        <a:srgbClr val="003D5F"/>
      </a:accent6>
      <a:hlink>
        <a:srgbClr val="53565B"/>
      </a:hlink>
      <a:folHlink>
        <a:srgbClr val="5356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F79E472-05B9-9541-BAA1-EFFFFC37916C}" vid="{910F8226-C1AC-054B-8C53-0E8163D0AA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3510a8-5173-4ed4-90b6-92c1e5e5b75c">
      <Terms xmlns="http://schemas.microsoft.com/office/infopath/2007/PartnerControls"/>
    </lcf76f155ced4ddcb4097134ff3c332f>
    <TaxCatchAll xmlns="cb3aa0db-6db0-4f7a-9f42-a3f8fb935c8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517177E94B34889A9F047E2973D60" ma:contentTypeVersion="13" ma:contentTypeDescription="Create a new document." ma:contentTypeScope="" ma:versionID="6f679ef15bcd413f40e6b54eda39fa92">
  <xsd:schema xmlns:xsd="http://www.w3.org/2001/XMLSchema" xmlns:xs="http://www.w3.org/2001/XMLSchema" xmlns:p="http://schemas.microsoft.com/office/2006/metadata/properties" xmlns:ns2="173510a8-5173-4ed4-90b6-92c1e5e5b75c" xmlns:ns3="7adc1188-b950-4142-9596-1cbdb2abee3c" xmlns:ns4="cb3aa0db-6db0-4f7a-9f42-a3f8fb935c85" targetNamespace="http://schemas.microsoft.com/office/2006/metadata/properties" ma:root="true" ma:fieldsID="c55b3d8f5c8939f24ac89d4c8989cbcb" ns2:_="" ns3:_="" ns4:_="">
    <xsd:import namespace="173510a8-5173-4ed4-90b6-92c1e5e5b75c"/>
    <xsd:import namespace="7adc1188-b950-4142-9596-1cbdb2abee3c"/>
    <xsd:import namespace="cb3aa0db-6db0-4f7a-9f42-a3f8fb935c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3510a8-5173-4ed4-90b6-92c1e5e5b7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2c6b224-2183-4728-a4fd-031a20609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dc1188-b950-4142-9596-1cbdb2abee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3aa0db-6db0-4f7a-9f42-a3f8fb935c8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6aea84e8-1542-40e2-b27a-9b130b6e0d9c}" ma:internalName="TaxCatchAll" ma:showField="CatchAllData" ma:web="7adc1188-b950-4142-9596-1cbdb2abee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DE5ABF-BCCE-4DE7-AA75-6D66856C9EBC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59294eeb-f3e1-4ce4-a192-23afb57c4064"/>
    <ds:schemaRef ds:uri="173510a8-5173-4ed4-90b6-92c1e5e5b75c"/>
    <ds:schemaRef ds:uri="cb3aa0db-6db0-4f7a-9f42-a3f8fb935c85"/>
  </ds:schemaRefs>
</ds:datastoreItem>
</file>

<file path=customXml/itemProps2.xml><?xml version="1.0" encoding="utf-8"?>
<ds:datastoreItem xmlns:ds="http://schemas.openxmlformats.org/officeDocument/2006/customXml" ds:itemID="{E0AA2E2A-8BC1-4600-BDAD-F2A34FC673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1F90AA-482D-46E4-8389-2FEE5DAB45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3510a8-5173-4ed4-90b6-92c1e5e5b75c"/>
    <ds:schemaRef ds:uri="7adc1188-b950-4142-9596-1cbdb2abee3c"/>
    <ds:schemaRef ds:uri="cb3aa0db-6db0-4f7a-9f42-a3f8fb935c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2023-COS-PPT-Template (3)</Template>
  <TotalTime>278</TotalTime>
  <Words>1005</Words>
  <Application>Microsoft Office PowerPoint</Application>
  <PresentationFormat>On-screen Show (16:9)</PresentationFormat>
  <Paragraphs>330</Paragraphs>
  <Slides>30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COS</vt:lpstr>
      <vt:lpstr>2024/2025 Budget Inflationary &amp; Phase-in Decisions </vt:lpstr>
      <vt:lpstr>PowerPoint Presentation</vt:lpstr>
      <vt:lpstr>Options to Close the Funding Gap</vt:lpstr>
      <vt:lpstr>Recommended Option #2</vt:lpstr>
      <vt:lpstr>PowerPoint Presentation</vt:lpstr>
      <vt:lpstr>Potential Reduction Targets</vt:lpstr>
      <vt:lpstr>Methodology #1 – Revenue + Expenditures</vt:lpstr>
      <vt:lpstr>Methodology #2 – Funding Gap Allocation</vt:lpstr>
      <vt:lpstr>Impact of Proposed Recommendations</vt:lpstr>
      <vt:lpstr>Next Steps</vt:lpstr>
      <vt:lpstr>Community Support Business Line </vt:lpstr>
      <vt:lpstr>Revenue Overview</vt:lpstr>
      <vt:lpstr>Expenditure Overview</vt:lpstr>
      <vt:lpstr>2024/2025 Key Pressures</vt:lpstr>
      <vt:lpstr>Options </vt:lpstr>
      <vt:lpstr>Fire Services Business Line </vt:lpstr>
      <vt:lpstr>Revenue Overview</vt:lpstr>
      <vt:lpstr>Expenditure Overview</vt:lpstr>
      <vt:lpstr>2024/2025 Key Pressures</vt:lpstr>
      <vt:lpstr>Options </vt:lpstr>
      <vt:lpstr>Arts, Culture &amp; Event Venues Business Line </vt:lpstr>
      <vt:lpstr>Expenditure Overview</vt:lpstr>
      <vt:lpstr>2024/2025 Key Pressures</vt:lpstr>
      <vt:lpstr>Options </vt:lpstr>
      <vt:lpstr>Taxation &amp; General Revenue Business Line </vt:lpstr>
      <vt:lpstr>Revenue Overview</vt:lpstr>
      <vt:lpstr>Expenditure Overview</vt:lpstr>
      <vt:lpstr>2024/2025 Key Pressures</vt:lpstr>
      <vt:lpstr>PowerPoint Presentation</vt:lpstr>
      <vt:lpstr>Options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2024/2025 Budget Inflationary &amp; Phase-in Decisions</dc:title>
  <dc:creator>Hack, Clae</dc:creator>
  <cp:lastModifiedBy>Hayes, Mandy</cp:lastModifiedBy>
  <cp:revision>10</cp:revision>
  <cp:lastPrinted>2018-07-12T22:37:10Z</cp:lastPrinted>
  <dcterms:created xsi:type="dcterms:W3CDTF">2023-06-16T22:12:10Z</dcterms:created>
  <dcterms:modified xsi:type="dcterms:W3CDTF">2023-06-22T17:21:28Z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0x010100D3D517177E94B34889A9F047E2973D60</vt:lpwstr>
  </property>
  <property fmtid="{D5CDD505-2E9C-101B-9397-08002B2CF9AE}" pid="3" name="Order">
    <vt:r8>200</vt:r8>
  </property>
  <property fmtid="{D5CDD505-2E9C-101B-9397-08002B2CF9AE}" pid="4" name="_dlc_DocIdItemGuid">
    <vt:lpwstr>12e01243-2618-441f-946a-437360d8d036</vt:lpwstr>
  </property>
</Properties>
</file>